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110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255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363C4-BDF0-40A7-8F86-1B131888F362}" type="datetimeFigureOut">
              <a:rPr lang="en-CA" smtClean="0"/>
              <a:pPr/>
              <a:t>2017-01-10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EA49BE-EF1D-449C-BC04-48179C284828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0224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49BE-EF1D-449C-BC04-48179C284828}" type="slidenum">
              <a:rPr lang="en-CA" smtClean="0"/>
              <a:pPr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2003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2A9153-865B-469E-8364-7AEEEEBFFCF9}" type="slidenum">
              <a:rPr lang="en-US"/>
              <a:pPr/>
              <a:t>2</a:t>
            </a:fld>
            <a:endParaRPr lang="en-US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367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4F73D6F-385F-4BF8-B651-52C475542DB1}" type="slidenum">
              <a:rPr lang="en-US"/>
              <a:pPr/>
              <a:t>3</a:t>
            </a:fld>
            <a:endParaRPr lang="en-US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228600" indent="-228600"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105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9E1571-EB65-41B6-B0CB-03A7C763DBDC}" type="slidenum">
              <a:rPr lang="en-US"/>
              <a:pPr/>
              <a:t>4</a:t>
            </a:fld>
            <a:endParaRPr lang="en-US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/>
              <a:t>Many different definitions</a:t>
            </a:r>
          </a:p>
          <a:p>
            <a:pPr eaLnBrk="1" hangingPunct="1">
              <a:lnSpc>
                <a:spcPct val="90000"/>
              </a:lnSpc>
            </a:pPr>
            <a:r>
              <a:rPr lang="en-US"/>
              <a:t>If CG is not compliance – what is it???</a:t>
            </a:r>
          </a:p>
          <a:p>
            <a:pPr eaLnBrk="1" hangingPunct="1">
              <a:lnSpc>
                <a:spcPct val="90000"/>
              </a:lnSpc>
            </a:pPr>
            <a:r>
              <a:rPr lang="en-US"/>
              <a:t>In terms of structure, CG is the framework for the DIRECTION (read ‘mamagement’) and OVERSIGHT (read’board of directors’) of the enterprise.</a:t>
            </a:r>
          </a:p>
          <a:p>
            <a:pPr eaLnBrk="1" hangingPunct="1">
              <a:lnSpc>
                <a:spcPct val="90000"/>
              </a:lnSpc>
            </a:pPr>
            <a:r>
              <a:rPr lang="en-US"/>
              <a:t>But structure is only part of governance.  It is also a PROCESS – read slide- which brings in the principle of accountability - </a:t>
            </a:r>
          </a:p>
          <a:p>
            <a:pPr eaLnBrk="1" hangingPunct="1">
              <a:lnSpc>
                <a:spcPct val="90000"/>
              </a:lnSpc>
            </a:pPr>
            <a:r>
              <a:rPr lang="en-US"/>
              <a:t>And finally, the PURPOSE is to enhance the decision making process ensuring that the organization achieves it goals.</a:t>
            </a:r>
          </a:p>
          <a:p>
            <a:pPr eaLnBrk="1" hangingPunct="1">
              <a:lnSpc>
                <a:spcPct val="90000"/>
              </a:lnSpc>
            </a:pPr>
            <a:endParaRPr lang="en-US"/>
          </a:p>
          <a:p>
            <a:pPr eaLnBrk="1" hangingPunct="1">
              <a:lnSpc>
                <a:spcPct val="90000"/>
              </a:lnSpc>
            </a:pPr>
            <a:r>
              <a:rPr lang="en-US"/>
              <a:t>Many different codes for governance – no research on which are effective</a:t>
            </a:r>
          </a:p>
          <a:p>
            <a:pPr eaLnBrk="1" hangingPunct="1">
              <a:lnSpc>
                <a:spcPct val="90000"/>
              </a:lnSpc>
            </a:pPr>
            <a:r>
              <a:rPr lang="en-US"/>
              <a:t>All definitions – purpose of governance is to </a:t>
            </a:r>
            <a:r>
              <a:rPr lang="en-US" b="1"/>
              <a:t>enhance decision making to improve performance</a:t>
            </a:r>
            <a:endParaRPr lang="en-US"/>
          </a:p>
          <a:p>
            <a:pPr eaLnBrk="1" hangingPunct="1">
              <a:lnSpc>
                <a:spcPct val="90000"/>
              </a:lnSpc>
            </a:pPr>
            <a:r>
              <a:rPr lang="en-US"/>
              <a:t>Does not refer to ‘fiduciary governance’ but more to ‘value added’ governance</a:t>
            </a:r>
          </a:p>
          <a:p>
            <a:pPr eaLnBrk="1" hangingPunct="1">
              <a:lnSpc>
                <a:spcPct val="90000"/>
              </a:lnSpc>
            </a:pPr>
            <a:r>
              <a:rPr lang="en-US"/>
              <a:t>Governance is the responsibility of the board and as such the board must ensure it takes account of :</a:t>
            </a:r>
          </a:p>
          <a:p>
            <a:pPr eaLnBrk="1" hangingPunct="1">
              <a:lnSpc>
                <a:spcPct val="90000"/>
              </a:lnSpc>
            </a:pPr>
            <a:r>
              <a:rPr lang="en-US"/>
              <a:t>-applicable laws and regulations</a:t>
            </a:r>
          </a:p>
          <a:p>
            <a:pPr eaLnBrk="1" hangingPunct="1">
              <a:lnSpc>
                <a:spcPct val="90000"/>
              </a:lnSpc>
              <a:buFontTx/>
              <a:buChar char="-"/>
            </a:pPr>
            <a:r>
              <a:rPr lang="en-US"/>
              <a:t>applying an appropriate framework for the growth of the organization</a:t>
            </a:r>
          </a:p>
          <a:p>
            <a:pPr eaLnBrk="1" hangingPunct="1">
              <a:lnSpc>
                <a:spcPct val="90000"/>
              </a:lnSpc>
              <a:buFontTx/>
              <a:buChar char="-"/>
            </a:pPr>
            <a:r>
              <a:rPr lang="en-US"/>
              <a:t>-review processes – for the board performance  - committees and management – and the individual directors!</a:t>
            </a:r>
          </a:p>
          <a:p>
            <a:pPr eaLnBrk="1" hangingPunct="1">
              <a:lnSpc>
                <a:spcPct val="90000"/>
              </a:lnSpc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50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345D1C-A5AC-46C1-8A4E-17B7F837E42A}" type="slidenum">
              <a:rPr lang="en-US"/>
              <a:pPr/>
              <a:t>5</a:t>
            </a:fld>
            <a:endParaRPr lang="en-US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2933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8331AE-0F90-4E9E-AF90-7E086AB02523}" type="slidenum">
              <a:rPr lang="en-US"/>
              <a:pPr/>
              <a:t>6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711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13D3DF-D52D-4AFC-9137-F7A68F3D54F2}" type="slidenum">
              <a:rPr lang="en-US"/>
              <a:pPr/>
              <a:t>7</a:t>
            </a:fld>
            <a:endParaRPr lang="en-US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7388"/>
            <a:ext cx="4572000" cy="3429000"/>
          </a:xfrm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3213"/>
          </a:xfrm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2524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49BE-EF1D-449C-BC04-48179C284828}" type="slidenum">
              <a:rPr lang="en-CA" smtClean="0"/>
              <a:pPr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7084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28CA1-057E-4B7A-8EE9-AC5864373BA3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D4ED6-6575-4BE6-8F06-40E18B31DC47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A2254-3738-40FD-A385-9D2097024F5A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en-CA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C7F11-1343-4217-ADAC-7D758C93010B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70EC04-7F6E-4FFB-BF7B-257735A786FD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B0218-FC51-4B58-BF44-0200F87C5CE0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C094F-877B-4FF6-9066-36A44961CE7C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83FBD-BEB3-4969-94A4-57A2C181230E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E8776-C6AB-421E-A792-80EE5B4F4C76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9231B5-A205-4908-B5B7-8BC78D191165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215B1-A7EA-404D-846C-B9FB51A8A84E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copyright 2010 Janis Riven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23728" cy="16002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BFF2E-0B05-4247-B222-9336EAAC8465}" type="datetime1">
              <a:rPr lang="en-CA" smtClean="0"/>
              <a:pPr/>
              <a:t>2017-01-10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 dirty="0"/>
              <a:t>copyright 2013 Janis Riven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E297E-4821-4EDD-8607-E0C5D528D049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Corporate Governance</a:t>
            </a:r>
            <a:br>
              <a:rPr lang="en-CA" dirty="0"/>
            </a:br>
            <a:r>
              <a:rPr lang="en-CA" dirty="0"/>
              <a:t>MG 5326</a:t>
            </a:r>
            <a:br>
              <a:rPr lang="en-CA" dirty="0"/>
            </a:b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Class 1</a:t>
            </a:r>
          </a:p>
          <a:p>
            <a:r>
              <a:rPr lang="en-CA" dirty="0"/>
              <a:t>Definitions and concepts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advTm="1160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23728" y="274638"/>
            <a:ext cx="6563072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3200" dirty="0"/>
              <a:t>Forms of business ownership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28800" y="1600200"/>
            <a:ext cx="6858000" cy="45259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2800" dirty="0"/>
              <a:t>Corporations and companies</a:t>
            </a:r>
          </a:p>
          <a:p>
            <a:pPr lvl="1" eaLnBrk="1" hangingPunct="1"/>
            <a:r>
              <a:rPr lang="en-US" sz="2400" dirty="0"/>
              <a:t>Creates a distinct person by certificate of incorporation or letters patent</a:t>
            </a:r>
          </a:p>
          <a:p>
            <a:pPr lvl="1" eaLnBrk="1" hangingPunct="1"/>
            <a:r>
              <a:rPr lang="en-US" sz="2400" dirty="0"/>
              <a:t>Permits separation of ownership and control</a:t>
            </a:r>
          </a:p>
          <a:p>
            <a:pPr lvl="1" eaLnBrk="1" hangingPunct="1"/>
            <a:r>
              <a:rPr lang="en-US" sz="2400" dirty="0"/>
              <a:t>4 possible positions for an individual</a:t>
            </a:r>
          </a:p>
          <a:p>
            <a:pPr lvl="2" eaLnBrk="1" hangingPunct="1"/>
            <a:r>
              <a:rPr lang="en-US" sz="2000" dirty="0"/>
              <a:t>Incorporator</a:t>
            </a:r>
          </a:p>
          <a:p>
            <a:pPr lvl="2" eaLnBrk="1" hangingPunct="1"/>
            <a:r>
              <a:rPr lang="en-US" sz="2000" dirty="0"/>
              <a:t>Shareholders</a:t>
            </a:r>
          </a:p>
          <a:p>
            <a:pPr lvl="2" eaLnBrk="1" hangingPunct="1"/>
            <a:r>
              <a:rPr lang="en-US" sz="2000" dirty="0"/>
              <a:t>Directors</a:t>
            </a:r>
          </a:p>
          <a:p>
            <a:pPr lvl="2" eaLnBrk="1" hangingPunct="1"/>
            <a:r>
              <a:rPr lang="en-US" sz="2000" dirty="0"/>
              <a:t>officers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2016 - DIU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2</a:t>
            </a:fld>
            <a:endParaRPr lang="en-CA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916"/>
    </mc:Choice>
    <mc:Fallback xmlns="">
      <p:transition spd="slow" advTm="189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23728" y="274638"/>
            <a:ext cx="6563072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3200" dirty="0"/>
              <a:t>Principal characteristics of a corporation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28800" y="1600200"/>
            <a:ext cx="6858000" cy="45259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2800" dirty="0"/>
              <a:t>Liability and the corporate veil</a:t>
            </a:r>
          </a:p>
          <a:p>
            <a:pPr lvl="1" eaLnBrk="1" hangingPunct="1"/>
            <a:r>
              <a:rPr lang="en-US" sz="2400" dirty="0"/>
              <a:t>Exception = directors can be liable…</a:t>
            </a:r>
          </a:p>
          <a:p>
            <a:pPr eaLnBrk="1" hangingPunct="1"/>
            <a:r>
              <a:rPr lang="en-US" sz="2800" dirty="0"/>
              <a:t>Transfer of ownership through shares</a:t>
            </a:r>
          </a:p>
          <a:p>
            <a:pPr lvl="1" eaLnBrk="1" hangingPunct="1"/>
            <a:r>
              <a:rPr lang="en-US" sz="2400" dirty="0"/>
              <a:t>Does not affect the existence of the corporation</a:t>
            </a:r>
          </a:p>
          <a:p>
            <a:pPr eaLnBrk="1" hangingPunct="1"/>
            <a:r>
              <a:rPr lang="en-US" sz="2800" dirty="0"/>
              <a:t>Immortality</a:t>
            </a:r>
          </a:p>
          <a:p>
            <a:pPr eaLnBrk="1" hangingPunct="1"/>
            <a:r>
              <a:rPr lang="en-US" sz="2800" dirty="0"/>
              <a:t>Raising capital</a:t>
            </a:r>
          </a:p>
          <a:p>
            <a:pPr lvl="1" eaLnBrk="1" hangingPunct="1"/>
            <a:r>
              <a:rPr lang="en-US" sz="2400" dirty="0"/>
              <a:t>Through debt or equity (preferred or common)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2016 - DIU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3</a:t>
            </a:fld>
            <a:endParaRPr lang="en-CA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199"/>
    </mc:Choice>
    <mc:Fallback xmlns="">
      <p:transition spd="slow" advTm="202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23728" y="274638"/>
            <a:ext cx="6563072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3200" dirty="0"/>
              <a:t>What is corporate governance?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52600" y="1600200"/>
            <a:ext cx="6934200" cy="45259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/>
              <a:t>The framework for the direction and oversight of the enterprise</a:t>
            </a:r>
          </a:p>
          <a:p>
            <a:pPr eaLnBrk="1" hangingPunct="1"/>
            <a:r>
              <a:rPr lang="en-US" dirty="0"/>
              <a:t>The process that ensures the direction, control, oversight and evaluation of the enterprise, and its management. </a:t>
            </a:r>
          </a:p>
          <a:p>
            <a:pPr eaLnBrk="1" hangingPunct="1"/>
            <a:r>
              <a:rPr lang="en-US" dirty="0"/>
              <a:t>The means to enhance the decision making process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2016 - DIU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4</a:t>
            </a:fld>
            <a:endParaRPr lang="en-CA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559"/>
    </mc:Choice>
    <mc:Fallback xmlns="">
      <p:transition spd="slow" advTm="129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23728" y="304800"/>
            <a:ext cx="7020272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3200" dirty="0"/>
              <a:t>and why do we care?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52600" y="1600200"/>
            <a:ext cx="6934200" cy="45259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/>
              <a:t>Good governance is not merely being in compliance with laws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Good governance enhances shareholder and stakeholder value by balancing demands of each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Manages conflict of interests areas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Deals with ‘principal-agent’ problem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/>
              <a:t>Good governance brings investor confidence, economic stability, and Increased flows of risk capital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2016 - DIU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5</a:t>
            </a:fld>
            <a:endParaRPr lang="en-CA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677"/>
    </mc:Choice>
    <mc:Fallback xmlns="">
      <p:transition spd="slow" advTm="303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23728" y="274638"/>
            <a:ext cx="6563072" cy="11430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lang="en-US" sz="3200" dirty="0"/>
              <a:t>Theoretical frameworks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76400" y="1600200"/>
            <a:ext cx="7010400" cy="4525963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000" dirty="0"/>
              <a:t>Agency theory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Divorce of ownership and control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Shareholder as ‘principal’, directors as ‘agents’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Issue of goal conflicts </a:t>
            </a:r>
          </a:p>
          <a:p>
            <a:pPr eaLnBrk="1" hangingPunct="1">
              <a:lnSpc>
                <a:spcPct val="80000"/>
              </a:lnSpc>
            </a:pPr>
            <a:r>
              <a:rPr lang="en-US" sz="2000" dirty="0"/>
              <a:t>Transaction cost theory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Promotes vertical integration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Notion of bounded rationalism and opportunism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Managers act in own best interests</a:t>
            </a:r>
          </a:p>
          <a:p>
            <a:pPr eaLnBrk="1" hangingPunct="1">
              <a:lnSpc>
                <a:spcPct val="80000"/>
              </a:lnSpc>
            </a:pPr>
            <a:r>
              <a:rPr lang="en-US" sz="2000" dirty="0"/>
              <a:t>Stakeholder theory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Consider all those who make ‘exchanges’ with the organization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Involves corporate social responsibility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Ethics vs. legal responsibility 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2016 - DIU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6</a:t>
            </a:fld>
            <a:endParaRPr lang="en-CA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515"/>
    </mc:Choice>
    <mc:Fallback xmlns="">
      <p:transition spd="slow" advTm="213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Line 2"/>
          <p:cNvSpPr>
            <a:spLocks noChangeShapeType="1"/>
          </p:cNvSpPr>
          <p:nvPr/>
        </p:nvSpPr>
        <p:spPr bwMode="auto">
          <a:xfrm>
            <a:off x="5634038" y="2473325"/>
            <a:ext cx="3175" cy="2936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099" name="Freeform 3"/>
          <p:cNvSpPr>
            <a:spLocks/>
          </p:cNvSpPr>
          <p:nvPr/>
        </p:nvSpPr>
        <p:spPr bwMode="auto">
          <a:xfrm>
            <a:off x="5634038" y="3567113"/>
            <a:ext cx="3175" cy="441325"/>
          </a:xfrm>
          <a:custGeom>
            <a:avLst/>
            <a:gdLst>
              <a:gd name="T0" fmla="*/ 0 w 3175"/>
              <a:gd name="T1" fmla="*/ 326 h 326"/>
              <a:gd name="T2" fmla="*/ 0 w 3175"/>
              <a:gd name="T3" fmla="*/ 0 h 326"/>
              <a:gd name="T4" fmla="*/ 0 w 3175"/>
              <a:gd name="T5" fmla="*/ 326 h 326"/>
              <a:gd name="T6" fmla="*/ 0 60000 65536"/>
              <a:gd name="T7" fmla="*/ 0 60000 65536"/>
              <a:gd name="T8" fmla="*/ 0 60000 65536"/>
              <a:gd name="T9" fmla="*/ 0 w 3175"/>
              <a:gd name="T10" fmla="*/ 0 h 326"/>
              <a:gd name="T11" fmla="*/ 3175 w 3175"/>
              <a:gd name="T12" fmla="*/ 326 h 32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175" h="326">
                <a:moveTo>
                  <a:pt x="0" y="326"/>
                </a:moveTo>
                <a:lnTo>
                  <a:pt x="0" y="0"/>
                </a:lnTo>
                <a:lnTo>
                  <a:pt x="0" y="326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00" name="Line 4"/>
          <p:cNvSpPr>
            <a:spLocks noChangeShapeType="1"/>
          </p:cNvSpPr>
          <p:nvPr/>
        </p:nvSpPr>
        <p:spPr bwMode="auto">
          <a:xfrm>
            <a:off x="5467350" y="4008438"/>
            <a:ext cx="166688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01" name="Line 5"/>
          <p:cNvSpPr>
            <a:spLocks noChangeShapeType="1"/>
          </p:cNvSpPr>
          <p:nvPr/>
        </p:nvSpPr>
        <p:spPr bwMode="auto">
          <a:xfrm>
            <a:off x="5634038" y="4008438"/>
            <a:ext cx="161925" cy="158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02" name="Freeform 6"/>
          <p:cNvSpPr>
            <a:spLocks/>
          </p:cNvSpPr>
          <p:nvPr/>
        </p:nvSpPr>
        <p:spPr bwMode="auto">
          <a:xfrm>
            <a:off x="5634038" y="4008438"/>
            <a:ext cx="3175" cy="673100"/>
          </a:xfrm>
          <a:custGeom>
            <a:avLst/>
            <a:gdLst>
              <a:gd name="T0" fmla="*/ 0 w 3175"/>
              <a:gd name="T1" fmla="*/ 499 h 499"/>
              <a:gd name="T2" fmla="*/ 0 w 3175"/>
              <a:gd name="T3" fmla="*/ 0 h 499"/>
              <a:gd name="T4" fmla="*/ 0 w 3175"/>
              <a:gd name="T5" fmla="*/ 499 h 499"/>
              <a:gd name="T6" fmla="*/ 0 60000 65536"/>
              <a:gd name="T7" fmla="*/ 0 60000 65536"/>
              <a:gd name="T8" fmla="*/ 0 60000 65536"/>
              <a:gd name="T9" fmla="*/ 0 w 3175"/>
              <a:gd name="T10" fmla="*/ 0 h 499"/>
              <a:gd name="T11" fmla="*/ 3175 w 3175"/>
              <a:gd name="T12" fmla="*/ 499 h 49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175" h="499">
                <a:moveTo>
                  <a:pt x="0" y="499"/>
                </a:moveTo>
                <a:lnTo>
                  <a:pt x="0" y="0"/>
                </a:lnTo>
                <a:lnTo>
                  <a:pt x="0" y="499"/>
                </a:lnTo>
              </a:path>
            </a:pathLst>
          </a:custGeom>
          <a:noFill/>
          <a:ln w="1587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2963863" y="3722688"/>
            <a:ext cx="2503487" cy="56991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04" name="Rectangle 8"/>
          <p:cNvSpPr>
            <a:spLocks noChangeArrowheads="1"/>
          </p:cNvSpPr>
          <p:nvPr/>
        </p:nvSpPr>
        <p:spPr bwMode="auto">
          <a:xfrm>
            <a:off x="3687763" y="3787775"/>
            <a:ext cx="1309687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Audit Committee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05" name="Rectangle 9"/>
          <p:cNvSpPr>
            <a:spLocks noChangeArrowheads="1"/>
          </p:cNvSpPr>
          <p:nvPr/>
        </p:nvSpPr>
        <p:spPr bwMode="auto">
          <a:xfrm>
            <a:off x="2963863" y="3722688"/>
            <a:ext cx="2503487" cy="569912"/>
          </a:xfrm>
          <a:prstGeom prst="rect">
            <a:avLst/>
          </a:prstGeom>
          <a:noFill/>
          <a:ln w="15875">
            <a:solidFill>
              <a:srgbClr val="808080"/>
            </a:solidFill>
            <a:miter lim="800000"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06" name="Rectangle 10"/>
          <p:cNvSpPr>
            <a:spLocks noChangeArrowheads="1"/>
          </p:cNvSpPr>
          <p:nvPr/>
        </p:nvSpPr>
        <p:spPr bwMode="auto">
          <a:xfrm>
            <a:off x="5802313" y="3722688"/>
            <a:ext cx="2503487" cy="569912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07" name="Rectangle 11"/>
          <p:cNvSpPr>
            <a:spLocks noChangeArrowheads="1"/>
          </p:cNvSpPr>
          <p:nvPr/>
        </p:nvSpPr>
        <p:spPr bwMode="auto">
          <a:xfrm>
            <a:off x="6184900" y="3787775"/>
            <a:ext cx="2049463" cy="2127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Compensation Committee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08" name="Rectangle 12"/>
          <p:cNvSpPr>
            <a:spLocks noChangeArrowheads="1"/>
          </p:cNvSpPr>
          <p:nvPr/>
        </p:nvSpPr>
        <p:spPr bwMode="auto">
          <a:xfrm>
            <a:off x="5802313" y="3722688"/>
            <a:ext cx="2503487" cy="569912"/>
          </a:xfrm>
          <a:prstGeom prst="rect">
            <a:avLst/>
          </a:prstGeom>
          <a:noFill/>
          <a:ln w="15875">
            <a:solidFill>
              <a:srgbClr val="808080"/>
            </a:solidFill>
            <a:miter lim="800000"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09" name="Rectangle 13"/>
          <p:cNvSpPr>
            <a:spLocks noChangeArrowheads="1"/>
          </p:cNvSpPr>
          <p:nvPr/>
        </p:nvSpPr>
        <p:spPr bwMode="auto">
          <a:xfrm>
            <a:off x="2963863" y="4397375"/>
            <a:ext cx="2503487" cy="5683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10" name="Rectangle 14"/>
          <p:cNvSpPr>
            <a:spLocks noChangeArrowheads="1"/>
          </p:cNvSpPr>
          <p:nvPr/>
        </p:nvSpPr>
        <p:spPr bwMode="auto">
          <a:xfrm>
            <a:off x="3349625" y="4460875"/>
            <a:ext cx="1960563" cy="531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Nominations/governance</a:t>
            </a:r>
          </a:p>
          <a:p>
            <a:pPr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Committee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11" name="Rectangle 15"/>
          <p:cNvSpPr>
            <a:spLocks noChangeArrowheads="1"/>
          </p:cNvSpPr>
          <p:nvPr/>
        </p:nvSpPr>
        <p:spPr bwMode="auto">
          <a:xfrm>
            <a:off x="2963863" y="4397375"/>
            <a:ext cx="2503487" cy="568325"/>
          </a:xfrm>
          <a:prstGeom prst="rect">
            <a:avLst/>
          </a:prstGeom>
          <a:noFill/>
          <a:ln w="15875">
            <a:solidFill>
              <a:srgbClr val="808080"/>
            </a:solidFill>
            <a:miter lim="800000"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12" name="Line 16"/>
          <p:cNvSpPr>
            <a:spLocks noChangeShapeType="1"/>
          </p:cNvSpPr>
          <p:nvPr/>
        </p:nvSpPr>
        <p:spPr bwMode="auto">
          <a:xfrm>
            <a:off x="5634038" y="4681538"/>
            <a:ext cx="3175" cy="5762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13" name="Rectangle 17"/>
          <p:cNvSpPr>
            <a:spLocks noChangeArrowheads="1"/>
          </p:cNvSpPr>
          <p:nvPr/>
        </p:nvSpPr>
        <p:spPr bwMode="auto">
          <a:xfrm>
            <a:off x="4387850" y="5264150"/>
            <a:ext cx="2501900" cy="5699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14" name="Rectangle 18"/>
          <p:cNvSpPr>
            <a:spLocks noChangeArrowheads="1"/>
          </p:cNvSpPr>
          <p:nvPr/>
        </p:nvSpPr>
        <p:spPr bwMode="auto">
          <a:xfrm>
            <a:off x="5541963" y="5329238"/>
            <a:ext cx="384175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CEO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15" name="Rectangle 19"/>
          <p:cNvSpPr>
            <a:spLocks noChangeArrowheads="1"/>
          </p:cNvSpPr>
          <p:nvPr/>
        </p:nvSpPr>
        <p:spPr bwMode="auto">
          <a:xfrm>
            <a:off x="4927600" y="5556250"/>
            <a:ext cx="1725613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controls all operations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16" name="Rectangle 20"/>
          <p:cNvSpPr>
            <a:spLocks noChangeArrowheads="1"/>
          </p:cNvSpPr>
          <p:nvPr/>
        </p:nvSpPr>
        <p:spPr bwMode="auto">
          <a:xfrm>
            <a:off x="4387850" y="5264150"/>
            <a:ext cx="2501900" cy="569913"/>
          </a:xfrm>
          <a:prstGeom prst="rect">
            <a:avLst/>
          </a:prstGeom>
          <a:noFill/>
          <a:ln w="15875">
            <a:solidFill>
              <a:srgbClr val="808080"/>
            </a:solidFill>
            <a:miter lim="800000"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17" name="Rectangle 21"/>
          <p:cNvSpPr>
            <a:spLocks noChangeArrowheads="1"/>
          </p:cNvSpPr>
          <p:nvPr/>
        </p:nvSpPr>
        <p:spPr bwMode="auto">
          <a:xfrm>
            <a:off x="4322763" y="2770188"/>
            <a:ext cx="2635250" cy="7969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 sz="2000">
              <a:solidFill>
                <a:schemeClr val="accent1"/>
              </a:solidFill>
            </a:endParaRPr>
          </a:p>
        </p:txBody>
      </p:sp>
      <p:sp>
        <p:nvSpPr>
          <p:cNvPr id="4118" name="Rectangle 22"/>
          <p:cNvSpPr>
            <a:spLocks noChangeArrowheads="1"/>
          </p:cNvSpPr>
          <p:nvPr/>
        </p:nvSpPr>
        <p:spPr bwMode="auto">
          <a:xfrm>
            <a:off x="5053013" y="2835275"/>
            <a:ext cx="1428750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Board of Directors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19" name="Rectangle 23"/>
          <p:cNvSpPr>
            <a:spLocks noChangeArrowheads="1"/>
          </p:cNvSpPr>
          <p:nvPr/>
        </p:nvSpPr>
        <p:spPr bwMode="auto">
          <a:xfrm>
            <a:off x="4716463" y="3062288"/>
            <a:ext cx="2159000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Appoint chairman and CEO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20" name="Rectangle 24"/>
          <p:cNvSpPr>
            <a:spLocks noChangeArrowheads="1"/>
          </p:cNvSpPr>
          <p:nvPr/>
        </p:nvSpPr>
        <p:spPr bwMode="auto">
          <a:xfrm>
            <a:off x="5084763" y="3289300"/>
            <a:ext cx="1366837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Form committees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21" name="Rectangle 25"/>
          <p:cNvSpPr>
            <a:spLocks noChangeArrowheads="1"/>
          </p:cNvSpPr>
          <p:nvPr/>
        </p:nvSpPr>
        <p:spPr bwMode="auto">
          <a:xfrm>
            <a:off x="4322763" y="2770188"/>
            <a:ext cx="2635250" cy="796925"/>
          </a:xfrm>
          <a:prstGeom prst="rect">
            <a:avLst/>
          </a:prstGeom>
          <a:noFill/>
          <a:ln w="15875">
            <a:solidFill>
              <a:srgbClr val="808080"/>
            </a:solidFill>
            <a:miter lim="800000"/>
            <a:headEnd/>
            <a:tailEnd/>
          </a:ln>
        </p:spPr>
        <p:txBody>
          <a:bodyPr/>
          <a:lstStyle/>
          <a:p>
            <a:endParaRPr lang="en-US" sz="2000">
              <a:solidFill>
                <a:schemeClr val="accent1"/>
              </a:solidFill>
            </a:endParaRPr>
          </a:p>
        </p:txBody>
      </p:sp>
      <p:sp>
        <p:nvSpPr>
          <p:cNvPr id="4122" name="Rectangle 26"/>
          <p:cNvSpPr>
            <a:spLocks noChangeArrowheads="1"/>
          </p:cNvSpPr>
          <p:nvPr/>
        </p:nvSpPr>
        <p:spPr bwMode="auto">
          <a:xfrm>
            <a:off x="4154488" y="1676400"/>
            <a:ext cx="2962275" cy="7969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 sz="2000"/>
          </a:p>
        </p:txBody>
      </p:sp>
      <p:sp>
        <p:nvSpPr>
          <p:cNvPr id="4123" name="Rectangle 27"/>
          <p:cNvSpPr>
            <a:spLocks noChangeArrowheads="1"/>
          </p:cNvSpPr>
          <p:nvPr/>
        </p:nvSpPr>
        <p:spPr bwMode="auto">
          <a:xfrm>
            <a:off x="5237163" y="1741488"/>
            <a:ext cx="1054100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Shareholders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24" name="Rectangle 28"/>
          <p:cNvSpPr>
            <a:spLocks noChangeArrowheads="1"/>
          </p:cNvSpPr>
          <p:nvPr/>
        </p:nvSpPr>
        <p:spPr bwMode="auto">
          <a:xfrm>
            <a:off x="4586288" y="1968500"/>
            <a:ext cx="2454275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meet annually to elect directors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25" name="Rectangle 29"/>
          <p:cNvSpPr>
            <a:spLocks noChangeArrowheads="1"/>
          </p:cNvSpPr>
          <p:nvPr/>
        </p:nvSpPr>
        <p:spPr bwMode="auto">
          <a:xfrm>
            <a:off x="5154613" y="2195513"/>
            <a:ext cx="1514475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r">
              <a:spcBef>
                <a:spcPct val="50000"/>
              </a:spcBef>
            </a:pPr>
            <a:r>
              <a:rPr kumimoji="1" lang="en-US" sz="1400">
                <a:solidFill>
                  <a:srgbClr val="000000"/>
                </a:solidFill>
                <a:cs typeface="Arial" charset="0"/>
              </a:rPr>
              <a:t>and appoint auditor</a:t>
            </a:r>
            <a:endParaRPr kumimoji="1" lang="en-US" sz="2400">
              <a:latin typeface="Times New Roman" pitchFamily="18" charset="0"/>
              <a:cs typeface="Arial" charset="0"/>
            </a:endParaRPr>
          </a:p>
        </p:txBody>
      </p:sp>
      <p:sp>
        <p:nvSpPr>
          <p:cNvPr id="4126" name="Rectangle 30"/>
          <p:cNvSpPr>
            <a:spLocks noChangeArrowheads="1"/>
          </p:cNvSpPr>
          <p:nvPr/>
        </p:nvSpPr>
        <p:spPr bwMode="auto">
          <a:xfrm>
            <a:off x="4154488" y="1676400"/>
            <a:ext cx="2962275" cy="796925"/>
          </a:xfrm>
          <a:prstGeom prst="rect">
            <a:avLst/>
          </a:prstGeom>
          <a:noFill/>
          <a:ln w="15875">
            <a:solidFill>
              <a:srgbClr val="808080"/>
            </a:solidFill>
            <a:miter lim="800000"/>
            <a:headEnd/>
            <a:tailEnd/>
          </a:ln>
        </p:spPr>
        <p:txBody>
          <a:bodyPr/>
          <a:lstStyle/>
          <a:p>
            <a:endParaRPr lang="en-CA"/>
          </a:p>
        </p:txBody>
      </p:sp>
      <p:sp>
        <p:nvSpPr>
          <p:cNvPr id="4127" name="Rectangle 31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52400"/>
            <a:ext cx="6477000" cy="838200"/>
          </a:xfrm>
          <a:noFill/>
          <a:ln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>
              <a:tabLst>
                <a:tab pos="7810500" algn="r"/>
              </a:tabLst>
            </a:pPr>
            <a:r>
              <a:rPr kumimoji="1" lang="en-US" sz="3200">
                <a:solidFill>
                  <a:schemeClr val="tx1"/>
                </a:solidFill>
              </a:rPr>
              <a:t>The legal framework:corporate governance structure (in theory)</a:t>
            </a:r>
            <a:r>
              <a:rPr kumimoji="1" lang="en-US" sz="3200" b="1">
                <a:solidFill>
                  <a:srgbClr val="000066"/>
                </a:solidFill>
              </a:rPr>
              <a:t> </a:t>
            </a:r>
          </a:p>
        </p:txBody>
      </p:sp>
      <p:sp>
        <p:nvSpPr>
          <p:cNvPr id="4128" name="Line 32"/>
          <p:cNvSpPr>
            <a:spLocks noChangeShapeType="1"/>
          </p:cNvSpPr>
          <p:nvPr/>
        </p:nvSpPr>
        <p:spPr bwMode="auto">
          <a:xfrm>
            <a:off x="5481638" y="4667250"/>
            <a:ext cx="152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CA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634"/>
    </mc:Choice>
    <mc:Fallback xmlns="">
      <p:transition spd="slow" advTm="107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Class one assignment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800" dirty="0"/>
              <a:t>Compare the corporate governance structures found between one country in category A and one country in category B.  Your submission should be one to two pages (20 marks)</a:t>
            </a:r>
          </a:p>
          <a:p>
            <a:pPr>
              <a:buNone/>
            </a:pPr>
            <a:r>
              <a:rPr lang="en-CA" sz="2800" dirty="0"/>
              <a:t>	</a:t>
            </a:r>
            <a:r>
              <a:rPr lang="en-CA" sz="2400" b="1" u="sng" dirty="0"/>
              <a:t>Category A				Category B</a:t>
            </a:r>
          </a:p>
          <a:p>
            <a:pPr>
              <a:buNone/>
            </a:pPr>
            <a:r>
              <a:rPr lang="en-CA" sz="2400" dirty="0"/>
              <a:t>	USA					Japan</a:t>
            </a:r>
          </a:p>
          <a:p>
            <a:pPr>
              <a:buNone/>
            </a:pPr>
            <a:r>
              <a:rPr lang="en-CA" sz="2400" dirty="0"/>
              <a:t>	Canada				Brazil</a:t>
            </a:r>
          </a:p>
          <a:p>
            <a:pPr>
              <a:buNone/>
            </a:pPr>
            <a:r>
              <a:rPr lang="en-CA" sz="2400" dirty="0"/>
              <a:t>	United Kingdom			Germany</a:t>
            </a:r>
          </a:p>
          <a:p>
            <a:pPr>
              <a:buNone/>
            </a:pPr>
            <a:r>
              <a:rPr lang="en-CA" sz="2400" dirty="0"/>
              <a:t>	Australia				India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Copyright 2016 - DIU</a:t>
            </a:r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E297E-4821-4EDD-8607-E0C5D528D049}" type="slidenum">
              <a:rPr lang="en-CA" smtClean="0"/>
              <a:pPr/>
              <a:t>8</a:t>
            </a:fld>
            <a:endParaRPr lang="en-CA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374"/>
    </mc:Choice>
    <mc:Fallback xmlns="">
      <p:transition spd="slow" advTm="88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</TotalTime>
  <Words>535</Words>
  <Application>Microsoft Office PowerPoint</Application>
  <PresentationFormat>On-screen Show (4:3)</PresentationFormat>
  <Paragraphs>96</Paragraphs>
  <Slides>8</Slides>
  <Notes>8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Theme</vt:lpstr>
      <vt:lpstr>Corporate Governance MG 5326 </vt:lpstr>
      <vt:lpstr>Forms of business ownership</vt:lpstr>
      <vt:lpstr>Principal characteristics of a corporation</vt:lpstr>
      <vt:lpstr>What is corporate governance?</vt:lpstr>
      <vt:lpstr>and why do we care?</vt:lpstr>
      <vt:lpstr>Theoretical frameworks</vt:lpstr>
      <vt:lpstr>The legal framework:corporate governance structure (in theory) </vt:lpstr>
      <vt:lpstr>Class one assignment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Corporate Governance</dc:title>
  <dc:creator>Janis</dc:creator>
  <cp:lastModifiedBy>Dell</cp:lastModifiedBy>
  <cp:revision>8</cp:revision>
  <dcterms:created xsi:type="dcterms:W3CDTF">2010-07-20T17:00:56Z</dcterms:created>
  <dcterms:modified xsi:type="dcterms:W3CDTF">2017-01-10T21:51:47Z</dcterms:modified>
</cp:coreProperties>
</file>

<file path=docProps/thumbnail.jpeg>
</file>